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86" r:id="rId3"/>
    <p:sldId id="262" r:id="rId4"/>
    <p:sldId id="272" r:id="rId5"/>
    <p:sldId id="283" r:id="rId6"/>
    <p:sldId id="285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99D2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2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97E7A-86B5-409E-865B-20BF77F1E54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28AD0-D63A-4E30-A3C0-5D331E67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http://www.who.int/hiv/mediacentre/news/global-aids-update-2016-news/en/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28AD0-D63A-4E30-A3C0-5D331E67A2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5218" marR="0" lvl="0" indent="-95218" algn="l" defTabSz="380874" rtl="0" eaLnBrk="0" fontAlgn="base" latinLnBrk="0" hangingPunct="0">
              <a:lnSpc>
                <a:spcPct val="90000"/>
              </a:lnSpc>
              <a:spcBef>
                <a:spcPts val="833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ASM 2011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58D987-5313-C346-88C2-8880848D1C94}" type="datetime8">
              <a:rPr lang="en-US" smtClean="0"/>
              <a:pPr/>
              <a:t>7/24/2018 8:10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4x3_ASM_2011_Weldon_Close_04-28-11_v14.pptx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http://www.who.int/hiv/mediacentre/news/global-aids-update-2016-news/en/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28AD0-D63A-4E30-A3C0-5D331E67A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50851" y="6093619"/>
            <a:ext cx="8239125" cy="159263"/>
          </a:xfrm>
        </p:spPr>
        <p:txBody>
          <a:bodyPr anchor="ctr"/>
          <a:lstStyle>
            <a:lvl1pPr marL="0" indent="0">
              <a:buNone/>
              <a:defRPr sz="750" baseline="0"/>
            </a:lvl1pPr>
            <a:lvl2pPr marL="162832" indent="0">
              <a:buNone/>
              <a:defRPr sz="750"/>
            </a:lvl2pPr>
            <a:lvl3pPr marL="397653" indent="0">
              <a:buNone/>
              <a:defRPr sz="750"/>
            </a:lvl3pPr>
            <a:lvl4pPr marL="671896" indent="0">
              <a:buNone/>
              <a:defRPr sz="750"/>
            </a:lvl4pPr>
            <a:lvl5pPr marL="972349" indent="0">
              <a:buNone/>
              <a:defRPr sz="750"/>
            </a:lvl5pPr>
          </a:lstStyle>
          <a:p>
            <a:r>
              <a:rPr lang="en-US" sz="750" dirty="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6332953"/>
            <a:ext cx="34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70321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1784CD-F05C-44DC-B24C-746B3ABE27B0}"/>
              </a:ext>
            </a:extLst>
          </p:cNvPr>
          <p:cNvSpPr txBox="1"/>
          <p:nvPr/>
        </p:nvSpPr>
        <p:spPr>
          <a:xfrm>
            <a:off x="817122" y="5165387"/>
            <a:ext cx="683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Paul Stoffels, MD</a:t>
            </a:r>
          </a:p>
          <a:p>
            <a:r>
              <a:rPr lang="en-US" b="1" dirty="0">
                <a:solidFill>
                  <a:srgbClr val="0070C0"/>
                </a:solidFill>
              </a:rPr>
              <a:t>Vice Chairman, Chief Scientific Officer, Johnson &amp; Johnson</a:t>
            </a:r>
          </a:p>
        </p:txBody>
      </p:sp>
    </p:spTree>
    <p:extLst>
      <p:ext uri="{BB962C8B-B14F-4D97-AF65-F5344CB8AC3E}">
        <p14:creationId xmlns:p14="http://schemas.microsoft.com/office/powerpoint/2010/main" val="96637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F3A0251-EC04-4DEB-A7D2-F456BDE2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Disclosure of Speaker Interests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1A0F3DAA-72B8-4DEC-9100-FEA6D132E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26210"/>
              </p:ext>
            </p:extLst>
          </p:nvPr>
        </p:nvGraphicFramePr>
        <p:xfrm>
          <a:off x="563563" y="1600200"/>
          <a:ext cx="80168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438">
                  <a:extLst>
                    <a:ext uri="{9D8B030D-6E8A-4147-A177-3AD203B41FA5}">
                      <a16:colId xmlns:a16="http://schemas.microsoft.com/office/drawing/2014/main" xmlns="" val="1381337803"/>
                    </a:ext>
                  </a:extLst>
                </a:gridCol>
                <a:gridCol w="4008438">
                  <a:extLst>
                    <a:ext uri="{9D8B030D-6E8A-4147-A177-3AD203B41FA5}">
                      <a16:colId xmlns:a16="http://schemas.microsoft.com/office/drawing/2014/main" xmlns="" val="132478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Relation relevant to the meeting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Company name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384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V</a:t>
                      </a:r>
                      <a:r>
                        <a:rPr lang="en-GB" dirty="0"/>
                        <a:t>ice Chair of the Executive Committee and </a:t>
                      </a:r>
                      <a:r>
                        <a:rPr lang="en-GB" dirty="0" smtClean="0"/>
                        <a:t>Chief </a:t>
                      </a:r>
                      <a:r>
                        <a:rPr lang="en-GB" dirty="0"/>
                        <a:t>Scientific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J</a:t>
                      </a:r>
                      <a:r>
                        <a:rPr lang="en-GB" dirty="0" err="1"/>
                        <a:t>ohnson</a:t>
                      </a:r>
                      <a:r>
                        <a:rPr lang="en-GB" dirty="0"/>
                        <a:t> &amp; Johnson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508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7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r="33371" b="8509"/>
          <a:stretch/>
        </p:blipFill>
        <p:spPr>
          <a:xfrm>
            <a:off x="4941651" y="-1507"/>
            <a:ext cx="4202349" cy="6275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591AA-2FB2-454D-9CBA-FCA94E5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237993"/>
            <a:ext cx="4240652" cy="163198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Has Delivered Significant Impact In 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211FFA-68F4-49B4-9E2D-D6A85D39A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47" y="2062263"/>
            <a:ext cx="4503905" cy="4056434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From clinical end points to biomarker-based approval</a:t>
            </a:r>
          </a:p>
          <a:p>
            <a:pPr>
              <a:spcBef>
                <a:spcPts val="75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20 new drugs in 20 years </a:t>
            </a:r>
          </a:p>
          <a:p>
            <a:pPr>
              <a:spcBef>
                <a:spcPts val="75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From 20-30 pills a day to one pill a day</a:t>
            </a:r>
          </a:p>
          <a:p>
            <a:pPr>
              <a:spcBef>
                <a:spcPts val="75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From 2 years life expectancy in 1983 to near normal life expectancy today </a:t>
            </a:r>
          </a:p>
          <a:p>
            <a:pPr>
              <a:spcBef>
                <a:spcPts val="75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21.7 mm people on therapy globally through innovative access models </a:t>
            </a:r>
          </a:p>
          <a:p>
            <a:pPr>
              <a:spcBef>
                <a:spcPts val="75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750"/>
              </a:spcBef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Projection: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300 Million years of life saved</a:t>
            </a:r>
          </a:p>
        </p:txBody>
      </p:sp>
    </p:spTree>
    <p:extLst>
      <p:ext uri="{BB962C8B-B14F-4D97-AF65-F5344CB8AC3E}">
        <p14:creationId xmlns:p14="http://schemas.microsoft.com/office/powerpoint/2010/main" val="194219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HIV Remains a Critical, Growing Global Concern</a:t>
            </a:r>
          </a:p>
        </p:txBody>
      </p:sp>
      <p:sp>
        <p:nvSpPr>
          <p:cNvPr id="4" name="Rectangle 269"/>
          <p:cNvSpPr>
            <a:spLocks noChangeArrowheads="1"/>
          </p:cNvSpPr>
          <p:nvPr/>
        </p:nvSpPr>
        <p:spPr bwMode="auto">
          <a:xfrm>
            <a:off x="5410503" y="6493782"/>
            <a:ext cx="8191500" cy="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prstTxWarp prst="textNoShape">
              <a:avLst/>
            </a:prstTxWarp>
            <a:spAutoFit/>
          </a:bodyPr>
          <a:lstStyle/>
          <a:p>
            <a:pPr defTabSz="874118">
              <a:lnSpc>
                <a:spcPct val="90000"/>
              </a:lnSpc>
              <a:spcBef>
                <a:spcPts val="200"/>
              </a:spcBef>
              <a:tabLst>
                <a:tab pos="339725" algn="l"/>
              </a:tabLst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Source:	World Health Organization (WHO), April 2017.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116" y="1905838"/>
            <a:ext cx="3656916" cy="90745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40" dirty="0"/>
          </a:p>
        </p:txBody>
      </p:sp>
      <p:sp>
        <p:nvSpPr>
          <p:cNvPr id="7" name="Rectangle 6"/>
          <p:cNvSpPr/>
          <p:nvPr/>
        </p:nvSpPr>
        <p:spPr>
          <a:xfrm>
            <a:off x="484118" y="2963712"/>
            <a:ext cx="3656916" cy="9074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40" dirty="0"/>
          </a:p>
        </p:txBody>
      </p:sp>
      <p:sp>
        <p:nvSpPr>
          <p:cNvPr id="8" name="Rectangle 7"/>
          <p:cNvSpPr/>
          <p:nvPr/>
        </p:nvSpPr>
        <p:spPr>
          <a:xfrm>
            <a:off x="484116" y="4021587"/>
            <a:ext cx="3656916" cy="90685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4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6294" y="2098656"/>
            <a:ext cx="2004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en-US" sz="1400" dirty="0">
                <a:solidFill>
                  <a:schemeClr val="bg1"/>
                </a:solidFill>
              </a:rPr>
              <a:t>people living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with HIV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109" y="1982714"/>
            <a:ext cx="165710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chemeClr val="bg1"/>
                </a:solidFill>
              </a:rPr>
              <a:t>36.7</a:t>
            </a:r>
            <a:r>
              <a:rPr lang="en-US" sz="3375" b="1" dirty="0">
                <a:solidFill>
                  <a:schemeClr val="bg1"/>
                </a:solidFill>
              </a:rPr>
              <a:t>M</a:t>
            </a:r>
            <a:endParaRPr lang="en-US" sz="4125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6294" y="3139726"/>
            <a:ext cx="2004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en-US" sz="1400" dirty="0">
                <a:solidFill>
                  <a:schemeClr val="bg1"/>
                </a:solidFill>
              </a:rPr>
              <a:t>new HIV infections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annually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2271" y="3023668"/>
            <a:ext cx="138893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chemeClr val="bg1"/>
                </a:solidFill>
              </a:rPr>
              <a:t>2.1</a:t>
            </a:r>
            <a:r>
              <a:rPr lang="en-US" sz="3375" b="1" dirty="0">
                <a:solidFill>
                  <a:schemeClr val="bg1"/>
                </a:solidFill>
              </a:rPr>
              <a:t>M</a:t>
            </a:r>
            <a:endParaRPr lang="en-US" sz="4125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6294" y="4198649"/>
            <a:ext cx="2004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en-US" sz="1400">
                <a:solidFill>
                  <a:schemeClr val="bg1"/>
                </a:solidFill>
              </a:rPr>
              <a:t>deaths annually from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AIDS, 70</a:t>
            </a:r>
            <a:r>
              <a:rPr lang="en-US" sz="1400" dirty="0">
                <a:solidFill>
                  <a:schemeClr val="bg1"/>
                </a:solidFill>
              </a:rPr>
              <a:t>% in Africa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2271" y="4098045"/>
            <a:ext cx="138893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 err="1">
                <a:solidFill>
                  <a:schemeClr val="bg1"/>
                </a:solidFill>
              </a:rPr>
              <a:t>1.1</a:t>
            </a:r>
            <a:r>
              <a:rPr lang="en-US" sz="3375" b="1" dirty="0" err="1">
                <a:solidFill>
                  <a:schemeClr val="bg1"/>
                </a:solidFill>
              </a:rPr>
              <a:t>M</a:t>
            </a:r>
            <a:endParaRPr lang="en-US" sz="3375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84152" y="1905838"/>
            <a:ext cx="4066745" cy="30226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Arial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Interventions</a:t>
            </a:r>
          </a:p>
          <a:p>
            <a:pPr lvl="1"/>
            <a:r>
              <a:rPr lang="en-US" sz="1313" dirty="0">
                <a:latin typeface="Arial" charset="0"/>
                <a:ea typeface="Arial" charset="0"/>
                <a:cs typeface="Arial" charset="0"/>
              </a:rPr>
              <a:t>More than 20 Antiretroviral Drugs and combinations</a:t>
            </a:r>
          </a:p>
          <a:p>
            <a:pPr lvl="1"/>
            <a:r>
              <a:rPr lang="en-US" sz="1313" dirty="0">
                <a:latin typeface="Arial" charset="0"/>
                <a:ea typeface="Arial" charset="0"/>
                <a:cs typeface="Arial" charset="0"/>
              </a:rPr>
              <a:t>Diagnostics : CD4, Viral Load, Resistance Testing</a:t>
            </a:r>
          </a:p>
          <a:p>
            <a:pPr>
              <a:spcBef>
                <a:spcPts val="1875"/>
              </a:spcBef>
              <a:buClr>
                <a:schemeClr val="accent3"/>
              </a:buClr>
              <a:buFont typeface="Arial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Challenges</a:t>
            </a:r>
            <a:endParaRPr lang="en-US" sz="1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313" dirty="0">
                <a:latin typeface="Arial" charset="0"/>
                <a:ea typeface="Arial" charset="0"/>
                <a:cs typeface="Arial" charset="0"/>
              </a:rPr>
              <a:t>Life-long therapy (30-50 years):</a:t>
            </a:r>
            <a:br>
              <a:rPr lang="en-US" sz="1313" dirty="0">
                <a:latin typeface="Arial" charset="0"/>
                <a:ea typeface="Arial" charset="0"/>
                <a:cs typeface="Arial" charset="0"/>
              </a:rPr>
            </a:br>
            <a:r>
              <a:rPr lang="en-US" sz="1313" dirty="0">
                <a:latin typeface="Arial" charset="0"/>
                <a:ea typeface="Arial" charset="0"/>
                <a:cs typeface="Arial" charset="0"/>
              </a:rPr>
              <a:t>major manufacturing challenge</a:t>
            </a:r>
          </a:p>
          <a:p>
            <a:pPr lvl="1"/>
            <a:r>
              <a:rPr lang="en-US" sz="1313" dirty="0">
                <a:latin typeface="Arial" charset="0"/>
                <a:ea typeface="Arial" charset="0"/>
                <a:cs typeface="Arial" charset="0"/>
              </a:rPr>
              <a:t>Highly mutable virus leading to resistance</a:t>
            </a:r>
          </a:p>
          <a:p>
            <a:pPr lvl="1"/>
            <a:r>
              <a:rPr lang="en-US" sz="1313" dirty="0">
                <a:latin typeface="Arial" charset="0"/>
                <a:ea typeface="Arial" charset="0"/>
                <a:cs typeface="Arial" charset="0"/>
              </a:rPr>
              <a:t>Supply Chain, Logistics, </a:t>
            </a:r>
          </a:p>
          <a:p>
            <a:pPr lvl="1"/>
            <a:r>
              <a:rPr lang="en-US" sz="1313" dirty="0">
                <a:latin typeface="Arial" charset="0"/>
                <a:ea typeface="Arial" charset="0"/>
                <a:cs typeface="Arial" charset="0"/>
              </a:rPr>
              <a:t>Funding </a:t>
            </a:r>
          </a:p>
          <a:p>
            <a:pPr marL="0" indent="0">
              <a:buNone/>
            </a:pPr>
            <a:endParaRPr lang="en-US" sz="1313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117" y="5436512"/>
            <a:ext cx="80182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What’s Needed: </a:t>
            </a:r>
            <a:r>
              <a:rPr lang="en-US" sz="1750" i="1" dirty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rPr>
              <a:t>Innovation in Therapy, Access, Prevention, and Cure</a:t>
            </a:r>
          </a:p>
          <a:p>
            <a:pPr algn="ctr"/>
            <a:endParaRPr lang="en-US" sz="175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5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97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Working Together To Make HIV History: A story of Public Private Partnership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56227" y="6171370"/>
            <a:ext cx="340800" cy="333375"/>
          </a:xfrm>
        </p:spPr>
        <p:txBody>
          <a:bodyPr/>
          <a:lstStyle/>
          <a:p>
            <a:fld id="{AD816501-AAE5-214E-B100-00C3DC5F5E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Nanosusp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441" y="4170094"/>
            <a:ext cx="2663403" cy="1288049"/>
          </a:xfrm>
          <a:prstGeom prst="rect">
            <a:avLst/>
          </a:prstGeom>
        </p:spPr>
      </p:pic>
      <p:pic>
        <p:nvPicPr>
          <p:cNvPr id="20" name="Picture 2" descr="S:\External Relations\Communications\Photographs\IPM PHOTO LIBRARY- DECEMBER 2007\New gel and ring product photos_Andrew Loxley\Ring-blue backgroun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247" y="4170093"/>
            <a:ext cx="1129407" cy="12534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4816" y="1375145"/>
            <a:ext cx="8290645" cy="3231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bg1"/>
                </a:solidFill>
              </a:rPr>
              <a:t>Treatment: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8247" y="3785657"/>
            <a:ext cx="8297214" cy="3231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Prevention: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235" y="4170093"/>
            <a:ext cx="1793632" cy="12811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256" y="4184234"/>
            <a:ext cx="2211890" cy="1239286"/>
          </a:xfrm>
          <a:prstGeom prst="rect">
            <a:avLst/>
          </a:prstGeom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816" y="1731972"/>
            <a:ext cx="2871626" cy="159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Group 23"/>
          <p:cNvGrpSpPr>
            <a:grpSpLocks/>
          </p:cNvGrpSpPr>
          <p:nvPr/>
        </p:nvGrpSpPr>
        <p:grpSpPr bwMode="auto">
          <a:xfrm>
            <a:off x="1389119" y="1796705"/>
            <a:ext cx="1618136" cy="1045813"/>
            <a:chOff x="400" y="838"/>
            <a:chExt cx="5635" cy="3288"/>
          </a:xfrm>
        </p:grpSpPr>
        <p:grpSp>
          <p:nvGrpSpPr>
            <p:cNvPr id="61" name="Group 24"/>
            <p:cNvGrpSpPr>
              <a:grpSpLocks/>
            </p:cNvGrpSpPr>
            <p:nvPr/>
          </p:nvGrpSpPr>
          <p:grpSpPr bwMode="auto">
            <a:xfrm>
              <a:off x="4829" y="838"/>
              <a:ext cx="1206" cy="2103"/>
              <a:chOff x="9838" y="2030"/>
              <a:chExt cx="1206" cy="2103"/>
            </a:xfrm>
          </p:grpSpPr>
          <p:sp>
            <p:nvSpPr>
              <p:cNvPr id="71" name="Rectangle 25"/>
              <p:cNvSpPr>
                <a:spLocks noChangeArrowheads="1"/>
              </p:cNvSpPr>
              <p:nvPr/>
            </p:nvSpPr>
            <p:spPr bwMode="auto">
              <a:xfrm>
                <a:off x="9838" y="2030"/>
                <a:ext cx="1206" cy="210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99"/>
              </a:p>
            </p:txBody>
          </p:sp>
          <p:pic>
            <p:nvPicPr>
              <p:cNvPr id="72" name="Picture 2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72" y="2621"/>
                <a:ext cx="95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Text Box 27"/>
              <p:cNvSpPr txBox="1">
                <a:spLocks noChangeArrowheads="1"/>
              </p:cNvSpPr>
              <p:nvPr/>
            </p:nvSpPr>
            <p:spPr bwMode="auto">
              <a:xfrm>
                <a:off x="10070" y="2265"/>
                <a:ext cx="606" cy="1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22603" tIns="11302" rIns="22603" bIns="11302">
                <a:spAutoFit/>
              </a:bodyPr>
              <a:lstStyle/>
              <a:p>
                <a:pPr defTabSz="574276">
                  <a:lnSpc>
                    <a:spcPct val="150000"/>
                  </a:lnSpc>
                  <a:spcBef>
                    <a:spcPct val="20000"/>
                  </a:spcBef>
                  <a:buClr>
                    <a:srgbClr val="FF9218"/>
                  </a:buClr>
                  <a:buSzPct val="95000"/>
                </a:pPr>
                <a:r>
                  <a:rPr lang="nl-BE" sz="1374" b="1" dirty="0">
                    <a:solidFill>
                      <a:srgbClr val="FFCC00"/>
                    </a:solidFill>
                  </a:rPr>
                  <a:t>%</a:t>
                </a:r>
                <a:endParaRPr lang="en-GB" sz="1374" b="1" dirty="0">
                  <a:solidFill>
                    <a:srgbClr val="FFCC00"/>
                  </a:solidFill>
                </a:endParaRPr>
              </a:p>
            </p:txBody>
          </p:sp>
        </p:grpSp>
        <p:pic>
          <p:nvPicPr>
            <p:cNvPr id="66" name="Picture 30" descr="pr_TMC114_freq_ribbon2b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842"/>
              <a:ext cx="4367" cy="3284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866" y="1747395"/>
            <a:ext cx="1909395" cy="14320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FDFA79A-D638-40F1-B1D6-04BEF7FAD8B9}"/>
              </a:ext>
            </a:extLst>
          </p:cNvPr>
          <p:cNvSpPr txBox="1"/>
          <p:nvPr/>
        </p:nvSpPr>
        <p:spPr>
          <a:xfrm>
            <a:off x="414817" y="3278754"/>
            <a:ext cx="82719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Collaboration with NIH, Industry, Governments, Regulators, Patients, Civil Society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CDF12F7-BB51-4681-A46D-26EA279E24C1}"/>
              </a:ext>
            </a:extLst>
          </p:cNvPr>
          <p:cNvSpPr txBox="1"/>
          <p:nvPr/>
        </p:nvSpPr>
        <p:spPr>
          <a:xfrm>
            <a:off x="312235" y="5541882"/>
            <a:ext cx="138424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Collaboration with IPM, patients, local governments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551D6-A1C1-413C-9255-E080E01BD879}"/>
              </a:ext>
            </a:extLst>
          </p:cNvPr>
          <p:cNvSpPr txBox="1"/>
          <p:nvPr/>
        </p:nvSpPr>
        <p:spPr>
          <a:xfrm>
            <a:off x="2187615" y="5541882"/>
            <a:ext cx="18866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Collaboration with </a:t>
            </a:r>
            <a:r>
              <a:rPr lang="en-US" sz="1600" b="1" dirty="0" err="1"/>
              <a:t>ViiV</a:t>
            </a:r>
            <a:r>
              <a:rPr lang="en-US" sz="1600" b="1" dirty="0"/>
              <a:t> Healthcare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24EB8F1-16F0-4B17-95E8-527F8696D804}"/>
              </a:ext>
            </a:extLst>
          </p:cNvPr>
          <p:cNvSpPr txBox="1"/>
          <p:nvPr/>
        </p:nvSpPr>
        <p:spPr>
          <a:xfrm>
            <a:off x="4580631" y="5541882"/>
            <a:ext cx="4144709" cy="1194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Gates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BIDMC/Harvard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HVTN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NIH-NIAID-DAIDS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Ragon 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MHRP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IAVI</a:t>
            </a:r>
          </a:p>
        </p:txBody>
      </p:sp>
      <p:pic>
        <p:nvPicPr>
          <p:cNvPr id="1028" name="Picture 4" descr="Image result for image pill bottles">
            <a:extLst>
              <a:ext uri="{FF2B5EF4-FFF2-40B4-BE49-F238E27FC236}">
                <a16:creationId xmlns:a16="http://schemas.microsoft.com/office/drawing/2014/main" xmlns="" id="{D8761269-D79A-4F58-BCE9-39A2FDB6D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7652"/>
          <a:stretch/>
        </p:blipFill>
        <p:spPr bwMode="auto">
          <a:xfrm>
            <a:off x="3500844" y="1774264"/>
            <a:ext cx="2526099" cy="14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504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591AA-2FB2-454D-9CBA-FCA94E5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219332"/>
            <a:ext cx="4240652" cy="648415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Status of HIV Vaccine</a:t>
            </a:r>
          </a:p>
        </p:txBody>
      </p:sp>
      <p:pic>
        <p:nvPicPr>
          <p:cNvPr id="5" name="Picture 2" descr="https://public.boxcloud.com/api/2.0/internal_files/306499923466/versions/322819078570/representations/jpg_paged_2048x2048/content/1.jpg?access_token=1!B_7OZfLZfFGRpoQlL24PDfC60VMpQEqjf5QAs2J8J06iDwX_CWzPFNtUB4sX4Jskul8y2FMnN8PCzVJvqqCblUQnx0unn9USxW7iIig6uRE7xs21LHETSvQNpJAtPE5PbBTl-VHLr-9xzoDdyvzdIkqKGEjRnAsD4jWynosRpqEwxMJ_XBmxEz-v6qYcqUOfKyKzTR84W_rDfwYdIAKLoG6m0jMT1jhJDmgNAqyJY7c6wPJsRGZrLmhwN-38mif_ou06D2Nx_gyATrCK-EBhZdIgzhH_h0CCowfMotTm1oEABDN2ufVoCjFkbI5c99rpYKyM1wS6CrAH2ng9-1G-qjFGwR-9tECd4QkEwLGpd1s2MNp1ljNh1ZlGcsMlCynY68JqmVkW7G-Rc-34dwrLoDmvFLidgNlwE1NJpTlDoZq5uVFQacKUSCgV7qZNvkBZ7x85Utl3l7hG4YDXlKwHMfCvDL5q0397BQwHnbBn1erw3qKzz-vvzjeNyH8y&amp;shared_link=https%3A%2F%2Fapp.box.com%2Fs%2Fe69w57p1kpg4mmnl89p7thnejoehvs4y&amp;box_client_name=box-content-preview&amp;box_client_version=1.46.0">
            <a:extLst>
              <a:ext uri="{FF2B5EF4-FFF2-40B4-BE49-F238E27FC236}">
                <a16:creationId xmlns:a16="http://schemas.microsoft.com/office/drawing/2014/main" xmlns="" id="{08EFC808-63FB-4A74-BE3E-10EBAF822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-297" r="43994" b="297"/>
          <a:stretch/>
        </p:blipFill>
        <p:spPr bwMode="auto">
          <a:xfrm>
            <a:off x="4583575" y="-18661"/>
            <a:ext cx="4560425" cy="62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0310F9E-ECED-4956-B246-75B6616D2609}"/>
              </a:ext>
            </a:extLst>
          </p:cNvPr>
          <p:cNvSpPr txBox="1">
            <a:spLocks/>
          </p:cNvSpPr>
          <p:nvPr/>
        </p:nvSpPr>
        <p:spPr>
          <a:xfrm>
            <a:off x="457200" y="867747"/>
            <a:ext cx="4126375" cy="579858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40"/>
              </a:lnSpc>
              <a:spcBef>
                <a:spcPts val="600"/>
              </a:spcBef>
            </a:pPr>
            <a:r>
              <a:rPr lang="en-US" sz="6800" dirty="0">
                <a:latin typeface="Arial" panose="020B0604020202020204" pitchFamily="34" charset="0"/>
              </a:rPr>
              <a:t>Strong protection in non-human primates</a:t>
            </a:r>
          </a:p>
          <a:p>
            <a:pPr>
              <a:lnSpc>
                <a:spcPts val="2040"/>
              </a:lnSpc>
              <a:spcBef>
                <a:spcPts val="600"/>
              </a:spcBef>
            </a:pPr>
            <a:r>
              <a:rPr lang="en-US" sz="6800" dirty="0">
                <a:latin typeface="Arial" panose="020B0604020202020204" pitchFamily="34" charset="0"/>
              </a:rPr>
              <a:t>APPROACH study correlates of protection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US" sz="6400" dirty="0">
                <a:latin typeface="Arial" panose="020B0604020202020204" pitchFamily="34" charset="0"/>
              </a:rPr>
              <a:t>Nearly 400 people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US" sz="6400" dirty="0">
                <a:latin typeface="Arial" panose="020B0604020202020204" pitchFamily="34" charset="0"/>
              </a:rPr>
              <a:t>Durable protection after 1 year of vaccination</a:t>
            </a:r>
          </a:p>
          <a:p>
            <a:pPr>
              <a:lnSpc>
                <a:spcPts val="2040"/>
              </a:lnSpc>
              <a:spcBef>
                <a:spcPts val="600"/>
              </a:spcBef>
            </a:pPr>
            <a:r>
              <a:rPr lang="en-US" sz="6800" dirty="0">
                <a:latin typeface="Arial" panose="020B0604020202020204" pitchFamily="34" charset="0"/>
              </a:rPr>
              <a:t>Phase 2b </a:t>
            </a:r>
            <a:r>
              <a:rPr lang="en-US" sz="6800" dirty="0" err="1">
                <a:latin typeface="Arial" panose="020B0604020202020204" pitchFamily="34" charset="0"/>
              </a:rPr>
              <a:t>IMBOKODO</a:t>
            </a:r>
            <a:r>
              <a:rPr lang="en-US" sz="6800" dirty="0">
                <a:latin typeface="Arial" panose="020B0604020202020204" pitchFamily="34" charset="0"/>
              </a:rPr>
              <a:t> trial: &gt;400 / 2600 recruited</a:t>
            </a:r>
          </a:p>
          <a:p>
            <a:pPr>
              <a:lnSpc>
                <a:spcPts val="2040"/>
              </a:lnSpc>
              <a:spcBef>
                <a:spcPts val="600"/>
              </a:spcBef>
            </a:pPr>
            <a:r>
              <a:rPr lang="en-US" sz="6800" dirty="0">
                <a:latin typeface="Arial" panose="020B0604020202020204" pitchFamily="34" charset="0"/>
              </a:rPr>
              <a:t>Global collaboration: 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GB" sz="6400" dirty="0">
                <a:latin typeface="Arial" panose="020B0604020202020204" pitchFamily="34" charset="0"/>
              </a:rPr>
              <a:t>Gates Foundation 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GB" sz="6400" dirty="0">
                <a:latin typeface="Arial" panose="020B0604020202020204" pitchFamily="34" charset="0"/>
              </a:rPr>
              <a:t>Beth Israel Deaconess Medical Center, Harvard Medical School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GB" sz="6400" dirty="0">
                <a:latin typeface="Arial" panose="020B0604020202020204" pitchFamily="34" charset="0"/>
              </a:rPr>
              <a:t>US Military HIV Research Program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GB" sz="6400" dirty="0">
                <a:latin typeface="Arial" panose="020B0604020202020204" pitchFamily="34" charset="0"/>
              </a:rPr>
              <a:t>NIAID/NIH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GB" sz="6400" dirty="0" err="1">
                <a:latin typeface="Arial" panose="020B0604020202020204" pitchFamily="34" charset="0"/>
              </a:rPr>
              <a:t>Ragon</a:t>
            </a:r>
            <a:r>
              <a:rPr lang="en-GB" sz="6400" dirty="0">
                <a:latin typeface="Arial" panose="020B0604020202020204" pitchFamily="34" charset="0"/>
              </a:rPr>
              <a:t> Institute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GB" sz="6400" dirty="0">
                <a:latin typeface="Arial" panose="020B0604020202020204" pitchFamily="34" charset="0"/>
              </a:rPr>
              <a:t>IAVI</a:t>
            </a:r>
          </a:p>
          <a:p>
            <a:pPr lvl="1">
              <a:lnSpc>
                <a:spcPts val="2040"/>
              </a:lnSpc>
              <a:spcBef>
                <a:spcPts val="600"/>
              </a:spcBef>
            </a:pPr>
            <a:r>
              <a:rPr lang="en-GB" sz="6400" dirty="0">
                <a:latin typeface="Arial" panose="020B0604020202020204" pitchFamily="34" charset="0"/>
              </a:rPr>
              <a:t>HVTN</a:t>
            </a:r>
            <a:r>
              <a:rPr lang="en-US" sz="6400" dirty="0">
                <a:latin typeface="Arial" panose="020B0604020202020204" pitchFamily="34" charset="0"/>
              </a:rPr>
              <a:t> / MRC SA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92486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7096</TotalTime>
  <Words>292</Words>
  <Application>Microsoft Office PowerPoint</Application>
  <PresentationFormat>On-screen Show (4:3)</PresentationFormat>
  <Paragraphs>73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Georgia</vt:lpstr>
      <vt:lpstr>Raleway</vt:lpstr>
      <vt:lpstr>Roboto</vt:lpstr>
      <vt:lpstr>Wingdings</vt:lpstr>
      <vt:lpstr>AIDS 2016_Template</vt:lpstr>
      <vt:lpstr>PowerPoint Presentation</vt:lpstr>
      <vt:lpstr>Disclosure of Speaker Interests</vt:lpstr>
      <vt:lpstr>Industry Has Delivered Significant Impact In HIV</vt:lpstr>
      <vt:lpstr>HIV Remains a Critical, Growing Global Concern</vt:lpstr>
      <vt:lpstr>Working Together To Make HIV History: A story of Public Private Partnership</vt:lpstr>
      <vt:lpstr>Status of HIV Vaccine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53</cp:revision>
  <cp:lastPrinted>2017-01-16T15:31:13Z</cp:lastPrinted>
  <dcterms:created xsi:type="dcterms:W3CDTF">2017-01-13T09:09:35Z</dcterms:created>
  <dcterms:modified xsi:type="dcterms:W3CDTF">2018-07-24T06:11:34Z</dcterms:modified>
</cp:coreProperties>
</file>